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7" r:id="rId2"/>
    <p:sldId id="264" r:id="rId3"/>
    <p:sldId id="266" r:id="rId4"/>
    <p:sldId id="258" r:id="rId5"/>
    <p:sldId id="267" r:id="rId6"/>
    <p:sldId id="268" r:id="rId7"/>
    <p:sldId id="260" r:id="rId8"/>
    <p:sldId id="263" r:id="rId9"/>
    <p:sldId id="259" r:id="rId10"/>
    <p:sldId id="265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13C80-3D18-40EC-BA66-D6D77BC00E23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9672-89CA-48F8-94B1-6C1C7D33B8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66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9672-89CA-48F8-94B1-6C1C7D33B87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3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9672-89CA-48F8-94B1-6C1C7D33B87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36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9672-89CA-48F8-94B1-6C1C7D33B87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3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4B71AD-53F4-4411-AACF-F39F86AC5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B1A982-CAB8-4E42-B28D-02CD2B9D5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6DCD08-200C-4FD9-9757-378E17461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8BC9B1-0C04-4B60-B1DF-C8B33D6B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6F6BED-E84B-46FC-BA9B-93324495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4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86F5B-030A-46CF-9EDC-559E2DDD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238FBD-ED96-455B-890B-28050F3FD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5E6026-8154-4263-8096-09FEBB94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EB4FAA-8EF1-4853-A5CE-DA86F5EB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97CF37-A832-407D-B913-68323989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AB79F5-5EDE-4ADD-9BEB-CC72CC4798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3AF2BA-031F-4858-9C8A-735DA8B6E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BEBA2E-BF5E-4248-B276-21FEA0110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D26B28-3EA0-474B-8D79-AF19A5DA1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C585AF-FFEC-4395-B3E1-B28FE453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94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41E2D-2E76-49DD-A273-96924B65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7DC1CC-62D8-43D2-8FD6-36AEF3D02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2449A-7DD8-4B37-AB4E-45E19509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6758FA-DE9F-435E-A60F-77DA2637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4FD158-7B29-428D-9BA2-457DFB28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67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C8D99-DBFF-4972-9F8A-CF1BB203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E7F88D-8A46-4601-9CD8-8CFBF282C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F47FA-552D-4CCE-A022-28F56F188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D6B85B-7FA9-4281-AD82-E8E4EE28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FD4EB-5CEC-49CC-9A5B-4AF2460C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2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BC8A6-BA85-4A35-BF7F-CFB83BC8F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BC6662-2084-40E6-B72A-E4D61F84C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D188EE-8267-4DA6-94F0-0A782F043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FE1D63-5C0B-4822-B876-F0D365C2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3583DE-1C7D-456E-A1CA-A03D2ADB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B5A835-7C74-4262-BB19-868558A4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81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0999F-6DCF-4C06-AD9E-7DDA1121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92554E-C7DD-4A9A-8D47-E045A1BB1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E7AF6A-8662-4178-863E-128A647A1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B23A3F-3088-4FEC-BA94-81F654DF8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9E082A-EA2B-4B71-A9B0-223B68950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D8AABE-10B3-454F-AF77-E3665CF5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735F0B-144E-4AE8-A7CE-94C0ABF9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C0D6C3-0442-45B2-8289-A6B473EC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0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A1AD5-4C91-40F3-B8A3-E87F9A92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B3882B-A695-40A0-8BF6-46675C2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EA8549-71BA-4C99-9EDD-435D4FF2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A2ED4E-05CE-4621-81B3-0163F0F6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5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484070-DBD6-497E-B630-6EBEC0C2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9776F6-8545-4DD7-8217-BFF8FF9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F58716-BDB4-478B-ADA5-7E35AE2E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5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69E21-4431-4D33-AA61-30567852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56D40F-C1A1-450C-89AE-095C428E0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BEA78F-BBF8-4E67-966B-413352987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C395BB-3092-4F47-A273-563027D5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7ED26D-8B16-4A1D-AD32-5851F4D4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6097D0-7307-4410-ADFF-33C793A04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DCB93-F099-4481-B54E-7EC18614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41ABE4C-6D9C-4851-9FB1-50841C83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23B96D-7E37-410D-A499-3198411D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1F32B4-55FE-4885-83C6-C07D6AEF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8A1740-B397-4251-B224-7122AE45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DDE5F9-7103-41C2-80CC-0E96FCD4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1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F37B14-0206-460C-B910-1B7A7A90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8DC078-AEC6-4599-9758-F34443B30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BCF86-EDA4-419C-84FD-436C63574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4F3E-C208-4D0B-95BD-C4C669009D3B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2B705C-C97D-4B58-9A1B-A75F3A03F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3E5225-42D6-4924-B7B9-391293B50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F2FD-63FF-4891-9BFD-9B42F274C5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dt.68edu.ru/obedinenij/foto/keis/11%20ifrovie_sledi.docx" TargetMode="External"/><Relationship Id="rId2" Type="http://schemas.openxmlformats.org/officeDocument/2006/relationships/hyperlink" Target="https://ddt.68edu.ru/obedinenij/foto/keis/06%20Analiz_dostij_ush.doc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dt.68edu.ru/obedinenij/foto/keis/13%20Rzult_progi.pdf" TargetMode="External"/><Relationship Id="rId4" Type="http://schemas.openxmlformats.org/officeDocument/2006/relationships/hyperlink" Target="https://ddt.68edu.ru/obedinenij/foto/keis/12%20otzivi_roditelei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mvisio.my1.ru/" TargetMode="External"/><Relationship Id="rId2" Type="http://schemas.openxmlformats.org/officeDocument/2006/relationships/hyperlink" Target="https://ddt.68edu.ru/fotokrug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mvisio.my1.ru/test/FV_1_GOD_3END2019.rar" TargetMode="External"/><Relationship Id="rId13" Type="http://schemas.openxmlformats.org/officeDocument/2006/relationships/hyperlink" Target="https://ddt.68edu.ru/obedinenij/foto/doc/attestat/Monitoring_2.pdf" TargetMode="External"/><Relationship Id="rId3" Type="http://schemas.openxmlformats.org/officeDocument/2006/relationships/hyperlink" Target="https://ddt.68edu.ru/obedinenij/foto/doc/attestat/Anceta_end.pdf" TargetMode="External"/><Relationship Id="rId7" Type="http://schemas.openxmlformats.org/officeDocument/2006/relationships/hyperlink" Target="http://smvisio.my1.ru/test/FV_2_GOD_2END2018.rar" TargetMode="External"/><Relationship Id="rId12" Type="http://schemas.openxmlformats.org/officeDocument/2006/relationships/hyperlink" Target="https://ddt.68edu.ru/obedinenij/foto/doc/attestat/Monitoring_1.pdf" TargetMode="External"/><Relationship Id="rId2" Type="http://schemas.openxmlformats.org/officeDocument/2006/relationships/hyperlink" Target="https://ddt.68edu.ru/obedinenij/foto/doc/attestat/Ancet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visio.my1.ru/test/FV_2_GOD_1END2018.rar" TargetMode="External"/><Relationship Id="rId11" Type="http://schemas.openxmlformats.org/officeDocument/2006/relationships/hyperlink" Target="https://onlinetestpad.com/7aicc3lfw2vre" TargetMode="External"/><Relationship Id="rId5" Type="http://schemas.openxmlformats.org/officeDocument/2006/relationships/hyperlink" Target="http://smvisio.my1.ru/test/FV_1_GOD_2END2018.rar" TargetMode="External"/><Relationship Id="rId10" Type="http://schemas.openxmlformats.org/officeDocument/2006/relationships/hyperlink" Target="https://onlinetestpad.com/ylmbb66jr42sy" TargetMode="External"/><Relationship Id="rId4" Type="http://schemas.openxmlformats.org/officeDocument/2006/relationships/hyperlink" Target="http://smvisio.my1.ru/test/FV_1_GOD_1END2018.rar" TargetMode="External"/><Relationship Id="rId9" Type="http://schemas.openxmlformats.org/officeDocument/2006/relationships/hyperlink" Target="http://smvisio.my1.ru/test/krossvord_itstart1.xls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4549" y="2603483"/>
            <a:ext cx="8772525" cy="1067814"/>
          </a:xfrm>
        </p:spPr>
        <p:txBody>
          <a:bodyPr>
            <a:normAutofit fontScale="90000"/>
          </a:bodyPr>
          <a:lstStyle/>
          <a:p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МЕТОДИЧЕСКИЙ КЕЙС 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дополнительной общеобразовательной общеразвивающей программе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«Мир в объективе»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211138"/>
            <a:ext cx="9486900" cy="703262"/>
          </a:xfrm>
        </p:spPr>
        <p:txBody>
          <a:bodyPr>
            <a:normAutofit fontScale="40000" lnSpcReduction="20000"/>
          </a:bodyPr>
          <a:lstStyle/>
          <a:p>
            <a:r>
              <a:rPr lang="ru-RU" sz="4200" b="1" dirty="0"/>
              <a:t>Дополнительная общеобразовательная  </a:t>
            </a:r>
            <a:r>
              <a:rPr lang="ru-RU" sz="4200" b="1" dirty="0" err="1"/>
              <a:t>общеразвивающая</a:t>
            </a:r>
            <a:r>
              <a:rPr lang="ru-RU" sz="4200" b="1" dirty="0"/>
              <a:t>  программа</a:t>
            </a:r>
            <a:endParaRPr lang="ru-RU" sz="4200" dirty="0"/>
          </a:p>
          <a:p>
            <a:r>
              <a:rPr lang="ru-RU" sz="4200" dirty="0"/>
              <a:t>технической  направленности</a:t>
            </a:r>
            <a:br>
              <a:rPr lang="ru-RU" dirty="0"/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064559" y="3874373"/>
            <a:ext cx="10763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АВТОР-РАЗРАБОТЧИК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Мартынов Сергей Валентинович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3863" y="5083066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МБОУ ДО «Дом детского творчества»</a:t>
            </a:r>
          </a:p>
          <a:p>
            <a:pPr algn="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р.п. Мучкапский</a:t>
            </a:r>
          </a:p>
        </p:txBody>
      </p:sp>
    </p:spTree>
    <p:extLst>
      <p:ext uri="{BB962C8B-B14F-4D97-AF65-F5344CB8AC3E}">
        <p14:creationId xmlns:p14="http://schemas.microsoft.com/office/powerpoint/2010/main" val="329838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8011" y="271401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РЕЗУЛЬТАТЫ И ТВОРЧЕСКИЕ ДОСТИЖЕНИЯ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CC06853-1647-4B2C-BFA1-2F33A909B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684899"/>
              </p:ext>
            </p:extLst>
          </p:nvPr>
        </p:nvGraphicFramePr>
        <p:xfrm>
          <a:off x="1371600" y="1553617"/>
          <a:ext cx="7620000" cy="82296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843709358"/>
                    </a:ext>
                  </a:extLst>
                </a:gridCol>
              </a:tblGrid>
              <a:tr h="364993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ru-RU" b="1" u="sng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Анализ качества достижений учащихся   </a:t>
                      </a:r>
                      <a:r>
                        <a:rPr lang="ru-RU" dirty="0">
                          <a:hlinkClick r:id="rId2"/>
                        </a:rPr>
                        <a:t>https://ddt.68edu.ru/obedinenij/foto/keis/06 Analiz_dostij_ush.doc</a:t>
                      </a:r>
                      <a:endParaRPr lang="ru-RU" dirty="0">
                        <a:solidFill>
                          <a:srgbClr val="41414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968643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rgbClr val="41414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32272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493108-F970-40B0-97E0-C164FE2E2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5617"/>
              </p:ext>
            </p:extLst>
          </p:nvPr>
        </p:nvGraphicFramePr>
        <p:xfrm>
          <a:off x="1371600" y="2411896"/>
          <a:ext cx="7620000" cy="82296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843709358"/>
                    </a:ext>
                  </a:extLst>
                </a:gridCol>
              </a:tblGrid>
              <a:tr h="189202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ru-RU" b="1" u="sng" dirty="0"/>
                        <a:t>«Цифровые следы»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ru-RU" dirty="0">
                          <a:hlinkClick r:id="rId3"/>
                        </a:rPr>
                        <a:t>https://ddt.68edu.ru/obedinenij/foto/keis/11 ifrovie_sledi.docx</a:t>
                      </a:r>
                      <a:endParaRPr lang="ru-RU" dirty="0">
                        <a:solidFill>
                          <a:srgbClr val="41414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968643"/>
                  </a:ext>
                </a:extLst>
              </a:tr>
              <a:tr h="201738"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rgbClr val="41414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3227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4AA277-E50B-4B2D-9DE2-3812970B385E}"/>
              </a:ext>
            </a:extLst>
          </p:cNvPr>
          <p:cNvSpPr txBox="1"/>
          <p:nvPr/>
        </p:nvSpPr>
        <p:spPr>
          <a:xfrm>
            <a:off x="1371600" y="3244334"/>
            <a:ext cx="6831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u="sng" dirty="0"/>
              <a:t>Отзывы родителей</a:t>
            </a:r>
          </a:p>
          <a:p>
            <a:r>
              <a:rPr lang="ru-RU" dirty="0">
                <a:hlinkClick r:id="rId4"/>
              </a:rPr>
              <a:t>https://ddt.68edu.ru/obedinenij/foto/keis/12 otzivi_roditelei.pdf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C8E7E5-8129-46C1-A8F0-E504828EF633}"/>
              </a:ext>
            </a:extLst>
          </p:cNvPr>
          <p:cNvSpPr txBox="1"/>
          <p:nvPr/>
        </p:nvSpPr>
        <p:spPr>
          <a:xfrm>
            <a:off x="1371600" y="4138856"/>
            <a:ext cx="68314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u="sng" dirty="0"/>
              <a:t>Результаты реализации программы</a:t>
            </a:r>
          </a:p>
          <a:p>
            <a:r>
              <a:rPr lang="ru-RU" dirty="0">
                <a:hlinkClick r:id="rId5"/>
              </a:rPr>
              <a:t>https://ddt.68edu.ru/obedinenij/foto/keis/13 Rzult_progi.pdf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09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ctrTitle"/>
          </p:nvPr>
        </p:nvSpPr>
        <p:spPr>
          <a:xfrm>
            <a:off x="1600200" y="556343"/>
            <a:ext cx="9144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ЛИТЕРАТУРНЫЕ ИСТОЧНИКИ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6083" y="1258680"/>
            <a:ext cx="10036097" cy="1725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Развитие познавательных процессов: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Лурия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Личностное развитие учащихся: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Е.Е.Туник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Р. Б.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Кеттелла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С.Я.Рубинштейн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М.А. Панфилова</a:t>
            </a:r>
          </a:p>
          <a:p>
            <a:pPr marL="285750" indent="-2857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ru-RU" dirty="0"/>
              <a:t>ttp://smvisio.my1.ru/index/knigi_po_fotografii/0-31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419225" y="1367631"/>
            <a:ext cx="9144000" cy="74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96823" y="502608"/>
            <a:ext cx="11430000" cy="1507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ДОПОЛНИТЕЛЬНАЯ ОБЩЕОБРАЗОВАТЕЛЬНАЯ ОБЩЕРАЗВИВАЮЩАЯ  ПРОГРАММА КАК ОСНОВА МЕТОДИЧЕСКОГО КЕЙСА </a:t>
            </a:r>
            <a:endParaRPr lang="ru-RU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1977" y="1509399"/>
            <a:ext cx="103706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Цель </a:t>
            </a:r>
            <a:r>
              <a:rPr lang="ru-RU" dirty="0"/>
              <a:t>программы: формирование и развитие у детей творческих способностей средствами фото- и видео- искусства. </a:t>
            </a:r>
          </a:p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dirty="0"/>
              <a:t>1. Обучающие:</a:t>
            </a:r>
          </a:p>
          <a:p>
            <a:r>
              <a:rPr lang="ru-RU" dirty="0"/>
              <a:t>- научить основным правилам фотосъемки и видеосъемки;</a:t>
            </a:r>
          </a:p>
          <a:p>
            <a:r>
              <a:rPr lang="ru-RU" dirty="0"/>
              <a:t>- познакомить с правилами подбора сюжетов к заданной теме;</a:t>
            </a:r>
          </a:p>
          <a:p>
            <a:r>
              <a:rPr lang="ru-RU" dirty="0"/>
              <a:t>- научить редактировать фото и видеоматериалы на ПК;</a:t>
            </a:r>
          </a:p>
          <a:p>
            <a:r>
              <a:rPr lang="ru-RU" dirty="0"/>
              <a:t>- познакомить с работой современного </a:t>
            </a:r>
            <a:r>
              <a:rPr lang="ru-RU" dirty="0" err="1"/>
              <a:t>мультимедийного</a:t>
            </a:r>
            <a:r>
              <a:rPr lang="ru-RU" dirty="0"/>
              <a:t> оборудования и </a:t>
            </a:r>
            <a:r>
              <a:rPr lang="ru-RU" dirty="0" err="1"/>
              <a:t>програмных</a:t>
            </a:r>
            <a:r>
              <a:rPr lang="ru-RU" dirty="0"/>
              <a:t> средств.</a:t>
            </a:r>
          </a:p>
          <a:p>
            <a:r>
              <a:rPr lang="ru-RU" dirty="0"/>
              <a:t>2. Развивающие:</a:t>
            </a:r>
          </a:p>
          <a:p>
            <a:r>
              <a:rPr lang="ru-RU" dirty="0"/>
              <a:t>- развить пользовательский навык работы с </a:t>
            </a:r>
            <a:r>
              <a:rPr lang="ru-RU" dirty="0" err="1"/>
              <a:t>мультимедийной</a:t>
            </a:r>
            <a:r>
              <a:rPr lang="ru-RU" dirty="0"/>
              <a:t> и компьютерной техникой;</a:t>
            </a:r>
          </a:p>
          <a:p>
            <a:r>
              <a:rPr lang="ru-RU" dirty="0"/>
              <a:t>- развить логическое мышление, внимание;</a:t>
            </a:r>
          </a:p>
          <a:p>
            <a:r>
              <a:rPr lang="ru-RU" dirty="0"/>
              <a:t>- развивать чувство долга, и выполнения возложенных обязательств.</a:t>
            </a:r>
          </a:p>
          <a:p>
            <a:r>
              <a:rPr lang="ru-RU" dirty="0"/>
              <a:t>3. Воспитательные:</a:t>
            </a:r>
          </a:p>
          <a:p>
            <a:r>
              <a:rPr lang="ru-RU" dirty="0"/>
              <a:t>-заложить основы формирования информационной культуры воспитанников;</a:t>
            </a:r>
          </a:p>
          <a:p>
            <a:r>
              <a:rPr lang="ru-RU" dirty="0"/>
              <a:t>-воспитать трудолюбие, терпение, умение довести начатое дело до конца, взаимопомощь при выполнении работы.</a:t>
            </a:r>
          </a:p>
          <a:p>
            <a:r>
              <a:rPr lang="ru-RU" dirty="0"/>
              <a:t>- воспитывать потребность и умение работать в коллективе при решении сложных задач;</a:t>
            </a:r>
          </a:p>
          <a:p>
            <a:r>
              <a:rPr lang="ru-RU" dirty="0"/>
              <a:t>- укрепление дружбы между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33067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419225" y="1367631"/>
            <a:ext cx="9144000" cy="74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0612" y="487423"/>
            <a:ext cx="107576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Программа рассчитана на 576 ч. обучения: 1 год обучения 144 ч. (2 часа 2 раза в неделю), 2 и 3 годы обучения по 216ч. (2 часа 3 раза в неделю). Продолжительность одного занятия - 45 мин. Возраст воспитанников от 7 до 14 лет без специальной подготовки, не имеющих каких-либо противопоказаний.</a:t>
            </a:r>
          </a:p>
          <a:p>
            <a:r>
              <a:rPr lang="ru-RU" dirty="0"/>
              <a:t>Срок освоения программы 3 года.</a:t>
            </a:r>
          </a:p>
          <a:p>
            <a:r>
              <a:rPr lang="ru-RU" i="1" dirty="0"/>
              <a:t>Уровень освоения программы:</a:t>
            </a:r>
            <a:r>
              <a:rPr lang="ru-RU" dirty="0"/>
              <a:t> стартовый, базовый.</a:t>
            </a:r>
          </a:p>
          <a:p>
            <a:r>
              <a:rPr lang="ru-RU" i="1" dirty="0"/>
              <a:t>Организация образовательного процесса по программе:</a:t>
            </a:r>
            <a:r>
              <a:rPr lang="ru-RU" dirty="0"/>
              <a:t> очное обучение.</a:t>
            </a:r>
          </a:p>
          <a:p>
            <a:r>
              <a:rPr lang="ru-RU" i="1" dirty="0"/>
              <a:t>Методы обучения:</a:t>
            </a:r>
            <a:r>
              <a:rPr lang="ru-RU" dirty="0"/>
              <a:t> словесный, наглядный, практический, объяснительно-иллюстративный, проектный, исследовательский.</a:t>
            </a:r>
          </a:p>
          <a:p>
            <a:r>
              <a:rPr lang="ru-RU" i="1" dirty="0"/>
              <a:t>Методы воспитания:</a:t>
            </a:r>
            <a:r>
              <a:rPr lang="ru-RU" dirty="0"/>
              <a:t> убеждение, мотивация, поощрение.</a:t>
            </a:r>
          </a:p>
          <a:p>
            <a:r>
              <a:rPr lang="ru-RU" i="1" dirty="0"/>
              <a:t>Форма организации образовательного процесса: </a:t>
            </a:r>
            <a:r>
              <a:rPr lang="ru-RU" dirty="0"/>
              <a:t>групповая.  </a:t>
            </a:r>
          </a:p>
          <a:p>
            <a:r>
              <a:rPr lang="ru-RU" i="1" dirty="0"/>
              <a:t>Категория учащихся</a:t>
            </a:r>
            <a:r>
              <a:rPr lang="ru-RU" dirty="0"/>
              <a:t>: учащиеся школ.</a:t>
            </a:r>
          </a:p>
          <a:p>
            <a:r>
              <a:rPr lang="ru-RU" i="1" dirty="0"/>
              <a:t>Формы организации учебного занятия: </a:t>
            </a:r>
            <a:r>
              <a:rPr lang="ru-RU" dirty="0"/>
              <a:t>беседа, защита проектов, практическое занятие, выставка.</a:t>
            </a:r>
          </a:p>
          <a:p>
            <a:r>
              <a:rPr lang="ru-RU" i="1" dirty="0"/>
              <a:t>Педагогические технологии: </a:t>
            </a:r>
            <a:r>
              <a:rPr lang="ru-RU" dirty="0"/>
              <a:t>групповое обучение, проектная деятельность.</a:t>
            </a:r>
          </a:p>
          <a:p>
            <a:r>
              <a:rPr lang="ru-RU" dirty="0"/>
              <a:t>В основу данной программы положены следующие педагогические принципы:</a:t>
            </a:r>
          </a:p>
          <a:p>
            <a:r>
              <a:rPr lang="ru-RU" dirty="0"/>
              <a:t>- любовь и уважение к ребенку как активному субъекту обучения и воспитания;</a:t>
            </a:r>
          </a:p>
          <a:p>
            <a:r>
              <a:rPr lang="ru-RU" dirty="0"/>
              <a:t>- создание ситуаций успеха для каждого ребенка;</a:t>
            </a:r>
          </a:p>
          <a:p>
            <a:r>
              <a:rPr lang="ru-RU" dirty="0"/>
              <a:t>- связь теории с практикой;</a:t>
            </a:r>
          </a:p>
          <a:p>
            <a:r>
              <a:rPr lang="ru-RU" dirty="0"/>
              <a:t>- доступность и наглядность;</a:t>
            </a:r>
          </a:p>
          <a:p>
            <a:r>
              <a:rPr lang="ru-RU" dirty="0"/>
              <a:t>- включение в активную жизненную позицию;</a:t>
            </a:r>
          </a:p>
          <a:p>
            <a:r>
              <a:rPr lang="ru-RU" dirty="0"/>
              <a:t>- систематичность и последовательность;</a:t>
            </a:r>
          </a:p>
          <a:p>
            <a:r>
              <a:rPr lang="ru-RU" dirty="0"/>
              <a:t>- принцип добровольности и заинтересованности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33067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659" y="176494"/>
            <a:ext cx="10582275" cy="1238250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РАЗДЕЛ/МОДУЛЬ В СОДЕРЖАНИИ ДОПОЛНИТЕЛЬНОЙ ОБЩЕОБРАЗОВАТЕЛЬНОЙ ОБЩЕРАЗВИВАЮЩЕЙ ПРОГРАММЫ</a:t>
            </a:r>
            <a:br>
              <a:rPr lang="ru-RU" sz="2700" b="1" kern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2547" y="1089212"/>
            <a:ext cx="108467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Первый год обучения (стартовый уровень)</a:t>
            </a:r>
          </a:p>
          <a:p>
            <a:r>
              <a:rPr lang="ru-RU" b="1" dirty="0"/>
              <a:t>Раздел 1. Основы фотографии. Фотоаппарат.</a:t>
            </a:r>
            <a:endParaRPr lang="ru-RU" dirty="0"/>
          </a:p>
          <a:p>
            <a:r>
              <a:rPr lang="ru-RU" b="1" dirty="0"/>
              <a:t>Раздел 2. Жанры фотосъемки.</a:t>
            </a:r>
            <a:endParaRPr lang="ru-RU" dirty="0"/>
          </a:p>
          <a:p>
            <a:r>
              <a:rPr lang="ru-RU" b="1" dirty="0"/>
              <a:t>Раздел 3. Обработка фотографий на ПК</a:t>
            </a:r>
            <a:endParaRPr lang="ru-RU" dirty="0"/>
          </a:p>
          <a:p>
            <a:r>
              <a:rPr lang="ru-RU" b="1" dirty="0"/>
              <a:t>Раздел 4. Работа с цветным принтером.</a:t>
            </a:r>
          </a:p>
          <a:p>
            <a:r>
              <a:rPr lang="ru-RU" b="1" dirty="0"/>
              <a:t>Ожидаемые результаты</a:t>
            </a:r>
            <a:endParaRPr lang="ru-RU" dirty="0"/>
          </a:p>
          <a:p>
            <a:r>
              <a:rPr lang="ru-RU" dirty="0"/>
              <a:t>Обучающие:</a:t>
            </a:r>
          </a:p>
          <a:p>
            <a:r>
              <a:rPr lang="ru-RU" dirty="0"/>
              <a:t>- научились основным правилам фотосъемки;</a:t>
            </a:r>
          </a:p>
          <a:p>
            <a:r>
              <a:rPr lang="ru-RU" dirty="0"/>
              <a:t>- познакомились с правилами подбора сюжетов к заданной теме</a:t>
            </a:r>
          </a:p>
          <a:p>
            <a:r>
              <a:rPr lang="ru-RU" dirty="0"/>
              <a:t>- научились переносить и просматривать фотографии на ПК;</a:t>
            </a:r>
          </a:p>
          <a:p>
            <a:r>
              <a:rPr lang="ru-RU" dirty="0"/>
              <a:t>- познакомились с работой на принтере.</a:t>
            </a:r>
          </a:p>
          <a:p>
            <a:r>
              <a:rPr lang="ru-RU" dirty="0"/>
              <a:t>Развивающие:</a:t>
            </a:r>
          </a:p>
          <a:p>
            <a:r>
              <a:rPr lang="ru-RU" dirty="0"/>
              <a:t>- развили пользовательский навык работы с компьютером;</a:t>
            </a:r>
          </a:p>
          <a:p>
            <a:r>
              <a:rPr lang="ru-RU" dirty="0"/>
              <a:t>- развили логическое мышление, внимание.</a:t>
            </a:r>
          </a:p>
          <a:p>
            <a:r>
              <a:rPr lang="ru-RU" dirty="0"/>
              <a:t>Воспитательные:</a:t>
            </a:r>
          </a:p>
          <a:p>
            <a:r>
              <a:rPr lang="ru-RU" dirty="0"/>
              <a:t>-заложили основы формирования информационной культуры воспитанников;</a:t>
            </a:r>
          </a:p>
          <a:p>
            <a:r>
              <a:rPr lang="ru-RU" dirty="0"/>
              <a:t>-воспитали трудолюбие, терпение, умение довести начатое дело до конца, взаимопомощь при выполнении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37501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100" y="322729"/>
            <a:ext cx="108467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Второй год обучения</a:t>
            </a:r>
          </a:p>
          <a:p>
            <a:r>
              <a:rPr lang="ru-RU" b="1" dirty="0"/>
              <a:t>Раздел 1. Основы работы с программным обеспечением.</a:t>
            </a:r>
          </a:p>
          <a:p>
            <a:r>
              <a:rPr lang="ru-RU" b="1" dirty="0"/>
              <a:t>Раздел 2. Жанровая фотосъемка.</a:t>
            </a:r>
            <a:endParaRPr lang="ru-RU" dirty="0"/>
          </a:p>
          <a:p>
            <a:r>
              <a:rPr lang="ru-RU" b="1" dirty="0"/>
              <a:t>Раздел 3. Дизайнерские приемы конструирования.</a:t>
            </a:r>
          </a:p>
          <a:p>
            <a:r>
              <a:rPr lang="ru-RU" b="1" dirty="0"/>
              <a:t>Раздел 4. Приемы работы с фотокамерой.</a:t>
            </a:r>
            <a:endParaRPr lang="ru-RU" dirty="0"/>
          </a:p>
          <a:p>
            <a:r>
              <a:rPr lang="ru-RU" b="1" dirty="0"/>
              <a:t>Раздел 5. Специальные виды съемки.</a:t>
            </a:r>
            <a:endParaRPr lang="ru-RU" dirty="0"/>
          </a:p>
          <a:p>
            <a:r>
              <a:rPr lang="ru-RU" b="1" dirty="0"/>
              <a:t>Раздел 6. Обработка фотографий на ПК.</a:t>
            </a:r>
          </a:p>
          <a:p>
            <a:r>
              <a:rPr lang="ru-RU" b="1" dirty="0"/>
              <a:t>Раздел 7. Работа с цветным принтером.</a:t>
            </a:r>
          </a:p>
          <a:p>
            <a:r>
              <a:rPr lang="ru-RU" b="1" dirty="0"/>
              <a:t>Ожидаемые результаты</a:t>
            </a:r>
            <a:endParaRPr lang="ru-RU" dirty="0"/>
          </a:p>
          <a:p>
            <a:r>
              <a:rPr lang="ru-RU" dirty="0"/>
              <a:t>Обучающие:</a:t>
            </a:r>
          </a:p>
          <a:p>
            <a:r>
              <a:rPr lang="ru-RU" dirty="0"/>
              <a:t>- познакомились с различными художественными и техническими особенностями художественной фотографии;</a:t>
            </a:r>
          </a:p>
          <a:p>
            <a:r>
              <a:rPr lang="ru-RU" dirty="0"/>
              <a:t>- приобрели представление об основных возможностях редактирования и обработки изображения в GIMP;</a:t>
            </a:r>
          </a:p>
          <a:p>
            <a:r>
              <a:rPr lang="ru-RU" dirty="0"/>
              <a:t>- научились  создавать и редактировать растровые документы, используя набор инструментов, имеющихся в изучаемом приложении.</a:t>
            </a:r>
          </a:p>
          <a:p>
            <a:r>
              <a:rPr lang="ru-RU" dirty="0"/>
              <a:t>Развивающие:</a:t>
            </a:r>
          </a:p>
          <a:p>
            <a:r>
              <a:rPr lang="ru-RU" dirty="0"/>
              <a:t>- развили память, фантазию, творческие способности;</a:t>
            </a:r>
          </a:p>
          <a:p>
            <a:r>
              <a:rPr lang="ru-RU" dirty="0"/>
              <a:t>- способствовали развитию познавательного интереса к информационным технологиям.</a:t>
            </a:r>
          </a:p>
          <a:p>
            <a:r>
              <a:rPr lang="ru-RU" dirty="0"/>
              <a:t>Воспитательные:</a:t>
            </a:r>
          </a:p>
          <a:p>
            <a:r>
              <a:rPr lang="ru-RU" dirty="0"/>
              <a:t>- привили основы культуры труда;</a:t>
            </a:r>
          </a:p>
          <a:p>
            <a:r>
              <a:rPr lang="ru-RU" dirty="0"/>
              <a:t>-сформировали коллективные отношения через совместную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37501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100" y="215152"/>
            <a:ext cx="1084673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Третий год обучения</a:t>
            </a:r>
          </a:p>
          <a:p>
            <a:r>
              <a:rPr lang="ru-RU" b="1" dirty="0"/>
              <a:t>Раздел 1. Основы работы с видеокамерой.</a:t>
            </a:r>
          </a:p>
          <a:p>
            <a:r>
              <a:rPr lang="ru-RU" b="1" dirty="0"/>
              <a:t>Раздел 2. Видеосюжет.</a:t>
            </a:r>
            <a:endParaRPr lang="ru-RU" dirty="0"/>
          </a:p>
          <a:p>
            <a:r>
              <a:rPr lang="ru-RU" b="1" dirty="0"/>
              <a:t>Раздел 3. Видеофильм.</a:t>
            </a:r>
            <a:endParaRPr lang="ru-RU" dirty="0"/>
          </a:p>
          <a:p>
            <a:r>
              <a:rPr lang="ru-RU" b="1" dirty="0"/>
              <a:t>Раздел 4. Основы монтажа.</a:t>
            </a:r>
            <a:endParaRPr lang="ru-RU" dirty="0"/>
          </a:p>
          <a:p>
            <a:r>
              <a:rPr lang="ru-RU" b="1" dirty="0"/>
              <a:t>Ожидаемые результаты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Ожидаемые результаты</a:t>
            </a:r>
            <a:endParaRPr lang="ru-RU" dirty="0"/>
          </a:p>
          <a:p>
            <a:r>
              <a:rPr lang="ru-RU" dirty="0"/>
              <a:t>- научились основным правилам видеосъемки;</a:t>
            </a:r>
          </a:p>
          <a:p>
            <a:r>
              <a:rPr lang="ru-RU" dirty="0"/>
              <a:t>- познакомились с подбором сюжетов к заданной теме;</a:t>
            </a:r>
          </a:p>
          <a:p>
            <a:r>
              <a:rPr lang="ru-RU" dirty="0"/>
              <a:t>- сформировали представление об основных возможностях редактирования и обработки изображения в </a:t>
            </a:r>
            <a:r>
              <a:rPr lang="ru-RU" dirty="0" err="1"/>
              <a:t>Pinnacle</a:t>
            </a:r>
            <a:r>
              <a:rPr lang="ru-RU" dirty="0"/>
              <a:t> </a:t>
            </a:r>
            <a:r>
              <a:rPr lang="en-US" dirty="0"/>
              <a:t>Studio</a:t>
            </a:r>
            <a:r>
              <a:rPr lang="ru-RU" dirty="0"/>
              <a:t>;</a:t>
            </a:r>
          </a:p>
          <a:p>
            <a:r>
              <a:rPr lang="ru-RU" dirty="0"/>
              <a:t>- научились создавать и редактировать растровые </a:t>
            </a:r>
            <a:r>
              <a:rPr lang="ru-RU" dirty="0" err="1"/>
              <a:t>видеофайлы</a:t>
            </a:r>
            <a:endParaRPr lang="ru-RU" dirty="0"/>
          </a:p>
          <a:p>
            <a:r>
              <a:rPr lang="ru-RU" dirty="0"/>
              <a:t>Развивающие:</a:t>
            </a:r>
          </a:p>
          <a:p>
            <a:r>
              <a:rPr lang="ru-RU" dirty="0"/>
              <a:t>- развили художественный вкус, способности видеть и понимать прекрасное;</a:t>
            </a:r>
          </a:p>
          <a:p>
            <a:r>
              <a:rPr lang="ru-RU" dirty="0"/>
              <a:t>- сформировали организационно-управленческие умения и навыки ; определять её проблемы и их причины;</a:t>
            </a:r>
          </a:p>
          <a:p>
            <a:r>
              <a:rPr lang="ru-RU" dirty="0"/>
              <a:t>- развили коммуникативные умения и навыки, обеспечивающие совместную деятельность в группе, сотрудничество, общение.</a:t>
            </a:r>
          </a:p>
          <a:p>
            <a:r>
              <a:rPr lang="ru-RU" dirty="0"/>
              <a:t>Воспитательные:</a:t>
            </a:r>
          </a:p>
          <a:p>
            <a:r>
              <a:rPr lang="ru-RU" dirty="0"/>
              <a:t>- сформировали   устойчивый интерес к искусству и занятиям </a:t>
            </a:r>
            <a:r>
              <a:rPr lang="ru-RU" dirty="0" err="1"/>
              <a:t>видеографией</a:t>
            </a:r>
            <a:r>
              <a:rPr lang="ru-RU" dirty="0"/>
              <a:t>;</a:t>
            </a:r>
          </a:p>
          <a:p>
            <a:r>
              <a:rPr lang="ru-RU" dirty="0"/>
              <a:t>- сформировали уважительное отношение к искусству разных народов России;</a:t>
            </a:r>
          </a:p>
          <a:p>
            <a:r>
              <a:rPr lang="ru-RU" dirty="0"/>
              <a:t>- сформировали уверенность в своих силах,   настойчивость в достижении поставленной цели.</a:t>
            </a:r>
          </a:p>
        </p:txBody>
      </p:sp>
    </p:spTree>
    <p:extLst>
      <p:ext uri="{BB962C8B-B14F-4D97-AF65-F5344CB8AC3E}">
        <p14:creationId xmlns:p14="http://schemas.microsoft.com/office/powerpoint/2010/main" val="337501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619125" y="584064"/>
            <a:ext cx="11430000" cy="74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МЕТОДИЧЕСКАЯ ПАЛИТРА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125" y="1828800"/>
            <a:ext cx="112204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Занятия по программе объединения «Мир в объективе» проводятся с использованием современных форм обучения: это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видеообучение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, модульное обучение,  деловые и ролевые игры, обучение действием, используя 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технологию проектной деятельности, технологию исследовательской деятельности, информационно-коммуникационные технологии, игровые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технологий.</a:t>
            </a:r>
          </a:p>
          <a:p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сайте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2"/>
              </a:rPr>
              <a:t>https://ddt.68edu.ru/fotokrug.html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3"/>
              </a:rPr>
              <a:t>http://smvisio.my1.ru/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расположено описание методических разработок, дидактических средств обучения, раздаточного и наглядного, учебного материала, электронных средств обучения и т.п., применяемых в процессе проведения занятий по разделу/модулю программы.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6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5677" y="591671"/>
            <a:ext cx="10029825" cy="497541"/>
          </a:xfrm>
        </p:spPr>
        <p:txBody>
          <a:bodyPr>
            <a:noAutofit/>
          </a:bodyPr>
          <a:lstStyle/>
          <a:p>
            <a:b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ОЦЕНОЧНЫЕ СРЕДСТВА</a:t>
            </a:r>
            <a:b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992" y="591671"/>
            <a:ext cx="11321194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На начало обучения: </a:t>
            </a:r>
            <a:r>
              <a:rPr lang="en-US" b="1" dirty="0">
                <a:hlinkClick r:id="rId2"/>
              </a:rPr>
              <a:t>https://ddt.68edu.ru/obedinenij/foto/doc/attestat/Anceta_.pdf</a:t>
            </a:r>
            <a:endParaRPr lang="ru-RU" b="1" dirty="0"/>
          </a:p>
          <a:p>
            <a:pPr>
              <a:lnSpc>
                <a:spcPct val="120000"/>
              </a:lnSpc>
            </a:pPr>
            <a:r>
              <a:rPr lang="ru-RU" dirty="0"/>
              <a:t>На конец обучения: </a:t>
            </a:r>
            <a:r>
              <a:rPr lang="en-US" b="1" dirty="0">
                <a:hlinkClick r:id="rId3"/>
              </a:rPr>
              <a:t>https://ddt.68edu.ru/obedinenij/foto/doc/attestat/Anceta_end.pdf</a:t>
            </a:r>
            <a:endParaRPr lang="ru-RU" b="1" dirty="0"/>
          </a:p>
          <a:p>
            <a:r>
              <a:rPr lang="ru-RU" b="1" dirty="0"/>
              <a:t>Тестирование </a:t>
            </a:r>
          </a:p>
          <a:p>
            <a:r>
              <a:rPr lang="ru-RU" b="1" dirty="0"/>
              <a:t>1 </a:t>
            </a:r>
            <a:r>
              <a:rPr lang="ru-RU" b="1" u="sng" dirty="0">
                <a:hlinkClick r:id="rId4"/>
              </a:rPr>
              <a:t>Тест для итоговой аттестации детей 1-го года обучения (1 полугодие) архив</a:t>
            </a:r>
            <a:endParaRPr lang="ru-RU" dirty="0"/>
          </a:p>
          <a:p>
            <a:r>
              <a:rPr lang="ru-RU" b="1" dirty="0"/>
              <a:t>2 </a:t>
            </a:r>
            <a:r>
              <a:rPr lang="ru-RU" b="1" dirty="0">
                <a:hlinkClick r:id="rId5"/>
              </a:rPr>
              <a:t>Тест для итоговой аттестации детей 1-го года обучения (2 полугодие) архив</a:t>
            </a:r>
            <a:endParaRPr lang="ru-RU" dirty="0"/>
          </a:p>
          <a:p>
            <a:r>
              <a:rPr lang="ru-RU" b="1" dirty="0"/>
              <a:t>3 </a:t>
            </a:r>
            <a:r>
              <a:rPr lang="ru-RU" b="1" dirty="0">
                <a:hlinkClick r:id="rId6"/>
              </a:rPr>
              <a:t>Тест для итоговой аттестации детей 2-го года обучения (1 полугодие) архив</a:t>
            </a:r>
            <a:endParaRPr lang="ru-RU" dirty="0"/>
          </a:p>
          <a:p>
            <a:r>
              <a:rPr lang="ru-RU" b="1" dirty="0"/>
              <a:t>4 </a:t>
            </a:r>
            <a:r>
              <a:rPr lang="ru-RU" b="1" dirty="0">
                <a:hlinkClick r:id="rId7"/>
              </a:rPr>
              <a:t>Тест для итоговой аттестации детей 2-го года обучения (2 полугодие) архив</a:t>
            </a:r>
            <a:endParaRPr lang="ru-RU" dirty="0"/>
          </a:p>
          <a:p>
            <a:r>
              <a:rPr lang="ru-RU" b="1" dirty="0"/>
              <a:t>5 </a:t>
            </a:r>
            <a:r>
              <a:rPr lang="ru-RU" b="1" dirty="0">
                <a:hlinkClick r:id="rId8"/>
              </a:rPr>
              <a:t>Тест для итоговой аттестации детей 3-го года обучения (1 полугодие) архив</a:t>
            </a:r>
            <a:endParaRPr lang="ru-RU" dirty="0"/>
          </a:p>
          <a:p>
            <a:r>
              <a:rPr lang="ru-RU" b="1" dirty="0"/>
              <a:t>6 </a:t>
            </a:r>
            <a:r>
              <a:rPr lang="ru-RU" b="1" dirty="0">
                <a:hlinkClick r:id="rId9"/>
              </a:rPr>
              <a:t>Основные элементы персонального компьютера (Простой кроссворд) для </a:t>
            </a:r>
            <a:r>
              <a:rPr lang="ru-RU" b="1" dirty="0" err="1">
                <a:hlinkClick r:id="rId9"/>
              </a:rPr>
              <a:t>IT-start</a:t>
            </a:r>
            <a:endParaRPr lang="ru-RU" dirty="0"/>
          </a:p>
          <a:p>
            <a:r>
              <a:rPr lang="ru-RU" b="1" dirty="0"/>
              <a:t>7 </a:t>
            </a:r>
            <a:r>
              <a:rPr lang="ru-RU" b="1" dirty="0">
                <a:hlinkClick r:id="rId9"/>
              </a:rPr>
              <a:t>Основные элементы персонального компьютера (Сложный кроссворд) для </a:t>
            </a:r>
            <a:r>
              <a:rPr lang="ru-RU" b="1" dirty="0" err="1">
                <a:hlinkClick r:id="rId9"/>
              </a:rPr>
              <a:t>IT-start</a:t>
            </a:r>
            <a:endParaRPr lang="ru-RU" dirty="0"/>
          </a:p>
          <a:p>
            <a:r>
              <a:rPr lang="ru-RU" dirty="0"/>
              <a:t> Личностный тест «Я люблю творить»: </a:t>
            </a:r>
            <a:r>
              <a:rPr lang="ru-RU" u="sng" dirty="0">
                <a:hlinkClick r:id="rId10"/>
              </a:rPr>
              <a:t>https://onlinetestpad.com/ylmbb66jr42sy</a:t>
            </a:r>
            <a:endParaRPr lang="ru-RU" u="sng" dirty="0"/>
          </a:p>
          <a:p>
            <a:pPr>
              <a:lnSpc>
                <a:spcPct val="120000"/>
              </a:lnSpc>
            </a:pPr>
            <a:r>
              <a:rPr lang="ru-RU" dirty="0"/>
              <a:t>Личностный тест «Мой творческий потенциал»: </a:t>
            </a:r>
            <a:r>
              <a:rPr lang="ru-RU" u="sng" dirty="0">
                <a:hlinkClick r:id="rId11"/>
              </a:rPr>
              <a:t>https://onlinetestpad.com/7aicc3lfw2vre</a:t>
            </a:r>
            <a:endParaRPr lang="ru-RU" dirty="0"/>
          </a:p>
          <a:p>
            <a:pPr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Формы проведения итоговых занятий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Творческие задания</a:t>
            </a:r>
          </a:p>
          <a:p>
            <a:pPr indent="45085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конкурсах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/>
              <a:t>Мониторинг результатов обучения</a:t>
            </a:r>
            <a:r>
              <a:rPr lang="ru-RU" b="1" dirty="0"/>
              <a:t>: </a:t>
            </a:r>
            <a:r>
              <a:rPr lang="en-US" b="1" dirty="0">
                <a:hlinkClick r:id="rId12"/>
              </a:rPr>
              <a:t>https://ddt.68edu.ru/obedinenij/foto/doc/attestat/Monitoring_1.pdf</a:t>
            </a:r>
            <a:endParaRPr lang="ru-RU" b="1" dirty="0"/>
          </a:p>
          <a:p>
            <a:pPr>
              <a:lnSpc>
                <a:spcPct val="120000"/>
              </a:lnSpc>
            </a:pPr>
            <a:r>
              <a:rPr lang="ru-RU" dirty="0"/>
              <a:t>Мониторинг  личностного развития</a:t>
            </a:r>
            <a:r>
              <a:rPr lang="en-US" dirty="0"/>
              <a:t> </a:t>
            </a:r>
            <a:r>
              <a:rPr lang="en-US" b="1" dirty="0">
                <a:hlinkClick r:id="rId13"/>
              </a:rPr>
              <a:t>https://ddt.68edu.ru/obedinenij/foto/doc/attestat/Monitoring_2.pdf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2475" y="446088"/>
            <a:ext cx="11029949" cy="74453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СРЕДСТВА ВОСПИТАНИЯ </a:t>
            </a:r>
            <a:b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06" y="1737267"/>
            <a:ext cx="110966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воспитывающая деятельности по программе «Мир в объективе» ярко выражены две важные составляющие: индивидуальная работа с каждым ребенком и формирование детского творческого коллектива единомышленников. </a:t>
            </a:r>
          </a:p>
          <a:p>
            <a:r>
              <a:rPr lang="ru-RU" sz="2800" dirty="0"/>
              <a:t>Индивидуальная работа применима в 1-2 годе обучения при работе с фотографией.</a:t>
            </a:r>
          </a:p>
          <a:p>
            <a:r>
              <a:rPr lang="ru-RU" sz="2800" dirty="0"/>
              <a:t>3 год обучения работа по созданию видео фильмов это коллективная работа.  </a:t>
            </a:r>
          </a:p>
        </p:txBody>
      </p:sp>
    </p:spTree>
    <p:extLst>
      <p:ext uri="{BB962C8B-B14F-4D97-AF65-F5344CB8AC3E}">
        <p14:creationId xmlns:p14="http://schemas.microsoft.com/office/powerpoint/2010/main" val="4128396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1373</Words>
  <Application>Microsoft Office PowerPoint</Application>
  <PresentationFormat>Широкоэкранный</PresentationFormat>
  <Paragraphs>142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    МЕТОДИЧЕСКИЙ КЕЙС  по дополнительной общеобразовательной общеразвивающей программе   «Мир в объективе» </vt:lpstr>
      <vt:lpstr>Презентация PowerPoint</vt:lpstr>
      <vt:lpstr>Презентация PowerPoint</vt:lpstr>
      <vt:lpstr>        РАЗДЕЛ/МОДУЛЬ В СОДЕРЖАНИИ ДОПОЛНИТЕЛЬНОЙ ОБЩЕОБРАЗОВАТЕЛЬНОЙ ОБЩЕРАЗВИВАЮЩЕЙ ПРОГРАММЫ </vt:lpstr>
      <vt:lpstr>Презентация PowerPoint</vt:lpstr>
      <vt:lpstr>Презентация PowerPoint</vt:lpstr>
      <vt:lpstr>Презентация PowerPoint</vt:lpstr>
      <vt:lpstr> ОЦЕНОЧНЫЕ СРЕДСТВА </vt:lpstr>
      <vt:lpstr>СРЕДСТВА ВОСПИТАНИЯ  </vt:lpstr>
      <vt:lpstr>Презентация PowerPoint</vt:lpstr>
      <vt:lpstr>ЛИТЕРАТУРНЫЕ ИСТОЧНИКИ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методического кейса</dc:title>
  <dc:creator>Пользователь Windows</dc:creator>
  <cp:lastModifiedBy>user</cp:lastModifiedBy>
  <cp:revision>67</cp:revision>
  <dcterms:created xsi:type="dcterms:W3CDTF">2023-05-30T11:45:24Z</dcterms:created>
  <dcterms:modified xsi:type="dcterms:W3CDTF">2023-09-25T00:02:33Z</dcterms:modified>
</cp:coreProperties>
</file>